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9753600" cy="7315200"/>
  <p:notesSz cx="6858000" cy="9144000"/>
  <p:embeddedFontLst>
    <p:embeddedFont>
      <p:font typeface="Caveat Brush" charset="1" panose="00000000000000000000"/>
      <p:regular r:id="rId18"/>
    </p:embeddedFont>
    <p:embeddedFont>
      <p:font typeface="Open Sans Extra Bold" charset="1" panose="020B0906030804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569686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3237602"/>
            <a:ext cx="9707551" cy="954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2"/>
              </a:lnSpc>
            </a:pPr>
            <a:r>
              <a:rPr lang="en-US" sz="4047" i="true" spc="-202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Disaster Communication system using MQTT: with LINDDUN framework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772574" y="207945"/>
            <a:ext cx="3901440" cy="897331"/>
          </a:xfrm>
          <a:custGeom>
            <a:avLst/>
            <a:gdLst/>
            <a:ahLst/>
            <a:cxnLst/>
            <a:rect r="r" b="b" t="t" l="l"/>
            <a:pathLst>
              <a:path h="897331" w="3901440">
                <a:moveTo>
                  <a:pt x="0" y="0"/>
                </a:moveTo>
                <a:lnTo>
                  <a:pt x="3901440" y="0"/>
                </a:lnTo>
                <a:lnTo>
                  <a:pt x="3901440" y="897331"/>
                </a:lnTo>
                <a:lnTo>
                  <a:pt x="0" y="8973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508964" y="4389120"/>
            <a:ext cx="3702210" cy="4130779"/>
          </a:xfrm>
          <a:custGeom>
            <a:avLst/>
            <a:gdLst/>
            <a:ahLst/>
            <a:cxnLst/>
            <a:rect r="r" b="b" t="t" l="l"/>
            <a:pathLst>
              <a:path h="4130779" w="3702210">
                <a:moveTo>
                  <a:pt x="0" y="0"/>
                </a:moveTo>
                <a:lnTo>
                  <a:pt x="3702211" y="0"/>
                </a:lnTo>
                <a:lnTo>
                  <a:pt x="3702211" y="4130779"/>
                </a:lnTo>
                <a:lnTo>
                  <a:pt x="0" y="41307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75780" y="6226377"/>
            <a:ext cx="2460799" cy="638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37"/>
              </a:lnSpc>
              <a:spcBef>
                <a:spcPct val="0"/>
              </a:spcBef>
            </a:pPr>
            <a:r>
              <a:rPr lang="en-US" sz="3740" i="true" spc="-187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By: Aman Shenoy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691318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12767" y="1394162"/>
            <a:ext cx="7389512" cy="990615"/>
            <a:chOff x="0" y="0"/>
            <a:chExt cx="2736856" cy="3668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36856" cy="366894"/>
            </a:xfrm>
            <a:custGeom>
              <a:avLst/>
              <a:gdLst/>
              <a:ahLst/>
              <a:cxnLst/>
              <a:rect r="r" b="b" t="t" l="l"/>
              <a:pathLst>
                <a:path h="366894" w="2736856">
                  <a:moveTo>
                    <a:pt x="37717" y="0"/>
                  </a:moveTo>
                  <a:lnTo>
                    <a:pt x="2699139" y="0"/>
                  </a:lnTo>
                  <a:cubicBezTo>
                    <a:pt x="2709143" y="0"/>
                    <a:pt x="2718736" y="3974"/>
                    <a:pt x="2725809" y="11047"/>
                  </a:cubicBezTo>
                  <a:cubicBezTo>
                    <a:pt x="2732882" y="18120"/>
                    <a:pt x="2736856" y="27714"/>
                    <a:pt x="2736856" y="37717"/>
                  </a:cubicBezTo>
                  <a:lnTo>
                    <a:pt x="2736856" y="329177"/>
                  </a:lnTo>
                  <a:cubicBezTo>
                    <a:pt x="2736856" y="339181"/>
                    <a:pt x="2732882" y="348774"/>
                    <a:pt x="2725809" y="355847"/>
                  </a:cubicBezTo>
                  <a:cubicBezTo>
                    <a:pt x="2718736" y="362921"/>
                    <a:pt x="2709143" y="366894"/>
                    <a:pt x="2699139" y="366894"/>
                  </a:cubicBezTo>
                  <a:lnTo>
                    <a:pt x="37717" y="366894"/>
                  </a:lnTo>
                  <a:cubicBezTo>
                    <a:pt x="27714" y="366894"/>
                    <a:pt x="18120" y="362921"/>
                    <a:pt x="11047" y="355847"/>
                  </a:cubicBezTo>
                  <a:cubicBezTo>
                    <a:pt x="3974" y="348774"/>
                    <a:pt x="0" y="339181"/>
                    <a:pt x="0" y="329177"/>
                  </a:cubicBezTo>
                  <a:lnTo>
                    <a:pt x="0" y="37717"/>
                  </a:lnTo>
                  <a:cubicBezTo>
                    <a:pt x="0" y="27714"/>
                    <a:pt x="3974" y="18120"/>
                    <a:pt x="11047" y="11047"/>
                  </a:cubicBezTo>
                  <a:cubicBezTo>
                    <a:pt x="18120" y="3974"/>
                    <a:pt x="27714" y="0"/>
                    <a:pt x="37717" y="0"/>
                  </a:cubicBezTo>
                  <a:close/>
                </a:path>
              </a:pathLst>
            </a:custGeom>
            <a:solidFill>
              <a:srgbClr val="FFD63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2736856" cy="395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-163958" y="1439875"/>
            <a:ext cx="6924081" cy="82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76"/>
              </a:lnSpc>
            </a:pPr>
            <a:r>
              <a:rPr lang="en-US" sz="6640" i="true" spc="-332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Strength vs tradeoff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1520" y="3193245"/>
            <a:ext cx="6809833" cy="2766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98"/>
              </a:lnSpc>
            </a:pPr>
            <a:r>
              <a:rPr lang="en-US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The PETs were effective, but came with trade-</a:t>
            </a:r>
            <a:r>
              <a:rPr lang="en-US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offs:</a:t>
            </a:r>
          </a:p>
          <a:p>
            <a:pPr algn="l">
              <a:lnSpc>
                <a:spcPts val="2198"/>
              </a:lnSpc>
              <a:spcBef>
                <a:spcPct val="0"/>
              </a:spcBef>
            </a:pPr>
            <a:r>
              <a:rPr lang="en-US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Str</a:t>
            </a:r>
            <a:r>
              <a:rPr lang="en-US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e</a:t>
            </a: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ngths:</a:t>
            </a:r>
          </a:p>
          <a:p>
            <a:pPr algn="l" marL="339080" indent="-169540" lvl="1">
              <a:lnSpc>
                <a:spcPts val="219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Secured message contents</a:t>
            </a:r>
          </a:p>
          <a:p>
            <a:pPr algn="l" marL="339080" indent="-169540" lvl="1">
              <a:lnSpc>
                <a:spcPts val="219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Preserve</a:t>
            </a: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 functionality</a:t>
            </a:r>
          </a:p>
          <a:p>
            <a:pPr algn="l" marL="339080" indent="-169540" lvl="1">
              <a:lnSpc>
                <a:spcPts val="219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User experience unchanged</a:t>
            </a:r>
          </a:p>
          <a:p>
            <a:pPr algn="l">
              <a:lnSpc>
                <a:spcPts val="2198"/>
              </a:lnSpc>
              <a:spcBef>
                <a:spcPct val="0"/>
              </a:spcBef>
            </a:pP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Trade-off</a:t>
            </a: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s:</a:t>
            </a:r>
          </a:p>
          <a:p>
            <a:pPr algn="l" marL="339080" indent="-169540" lvl="1">
              <a:lnSpc>
                <a:spcPts val="219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Larger message size</a:t>
            </a:r>
          </a:p>
          <a:p>
            <a:pPr algn="l" marL="339080" indent="-169540" lvl="1">
              <a:lnSpc>
                <a:spcPts val="219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Req</a:t>
            </a: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uired extra logic and key management</a:t>
            </a:r>
          </a:p>
          <a:p>
            <a:pPr algn="l">
              <a:lnSpc>
                <a:spcPts val="2198"/>
              </a:lnSpc>
              <a:spcBef>
                <a:spcPct val="0"/>
              </a:spcBef>
            </a:pPr>
          </a:p>
          <a:p>
            <a:pPr algn="l">
              <a:lnSpc>
                <a:spcPts val="219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691318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12767" y="1394162"/>
            <a:ext cx="7389512" cy="990615"/>
            <a:chOff x="0" y="0"/>
            <a:chExt cx="2736856" cy="3668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36856" cy="366894"/>
            </a:xfrm>
            <a:custGeom>
              <a:avLst/>
              <a:gdLst/>
              <a:ahLst/>
              <a:cxnLst/>
              <a:rect r="r" b="b" t="t" l="l"/>
              <a:pathLst>
                <a:path h="366894" w="2736856">
                  <a:moveTo>
                    <a:pt x="37717" y="0"/>
                  </a:moveTo>
                  <a:lnTo>
                    <a:pt x="2699139" y="0"/>
                  </a:lnTo>
                  <a:cubicBezTo>
                    <a:pt x="2709143" y="0"/>
                    <a:pt x="2718736" y="3974"/>
                    <a:pt x="2725809" y="11047"/>
                  </a:cubicBezTo>
                  <a:cubicBezTo>
                    <a:pt x="2732882" y="18120"/>
                    <a:pt x="2736856" y="27714"/>
                    <a:pt x="2736856" y="37717"/>
                  </a:cubicBezTo>
                  <a:lnTo>
                    <a:pt x="2736856" y="329177"/>
                  </a:lnTo>
                  <a:cubicBezTo>
                    <a:pt x="2736856" y="339181"/>
                    <a:pt x="2732882" y="348774"/>
                    <a:pt x="2725809" y="355847"/>
                  </a:cubicBezTo>
                  <a:cubicBezTo>
                    <a:pt x="2718736" y="362921"/>
                    <a:pt x="2709143" y="366894"/>
                    <a:pt x="2699139" y="366894"/>
                  </a:cubicBezTo>
                  <a:lnTo>
                    <a:pt x="37717" y="366894"/>
                  </a:lnTo>
                  <a:cubicBezTo>
                    <a:pt x="27714" y="366894"/>
                    <a:pt x="18120" y="362921"/>
                    <a:pt x="11047" y="355847"/>
                  </a:cubicBezTo>
                  <a:cubicBezTo>
                    <a:pt x="3974" y="348774"/>
                    <a:pt x="0" y="339181"/>
                    <a:pt x="0" y="329177"/>
                  </a:cubicBezTo>
                  <a:lnTo>
                    <a:pt x="0" y="37717"/>
                  </a:lnTo>
                  <a:cubicBezTo>
                    <a:pt x="0" y="27714"/>
                    <a:pt x="3974" y="18120"/>
                    <a:pt x="11047" y="11047"/>
                  </a:cubicBezTo>
                  <a:cubicBezTo>
                    <a:pt x="18120" y="3974"/>
                    <a:pt x="27714" y="0"/>
                    <a:pt x="37717" y="0"/>
                  </a:cubicBezTo>
                  <a:close/>
                </a:path>
              </a:pathLst>
            </a:custGeom>
            <a:solidFill>
              <a:srgbClr val="FFD63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2736856" cy="395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-163958" y="1439875"/>
            <a:ext cx="6924081" cy="82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76"/>
              </a:lnSpc>
            </a:pPr>
            <a:r>
              <a:rPr lang="en-US" sz="6640" i="true" spc="-332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Final Remarks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1520" y="3193245"/>
            <a:ext cx="6809833" cy="2211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98"/>
              </a:lnSpc>
            </a:pPr>
            <a:r>
              <a:rPr lang="en-US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To wrap up:</a:t>
            </a:r>
          </a:p>
          <a:p>
            <a:pPr algn="l" marL="339080" indent="-169540" lvl="1">
              <a:lnSpc>
                <a:spcPts val="2198"/>
              </a:lnSpc>
              <a:spcBef>
                <a:spcPct val="0"/>
              </a:spcBef>
              <a:buFont typeface="Arial"/>
              <a:buChar char="•"/>
            </a:pPr>
            <a:r>
              <a:rPr lang="en-US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MQTT is fast but dangerous if le</a:t>
            </a:r>
            <a:r>
              <a:rPr lang="en-US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f</a:t>
            </a:r>
            <a:r>
              <a:rPr lang="en-US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 unpro</a:t>
            </a: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tected.</a:t>
            </a:r>
          </a:p>
          <a:p>
            <a:pPr algn="l" marL="339080" indent="-169540" lvl="1">
              <a:lnSpc>
                <a:spcPts val="219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LINDDUN helped identify where privacy was weak.</a:t>
            </a:r>
          </a:p>
          <a:p>
            <a:pPr algn="l" marL="339080" indent="-169540" lvl="1">
              <a:lnSpc>
                <a:spcPts val="219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PETs like</a:t>
            </a: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 encryption and tokenization effectively protected sensitive d</a:t>
            </a: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ata.</a:t>
            </a:r>
          </a:p>
          <a:p>
            <a:pPr algn="l" marL="339080" indent="-169540" lvl="1">
              <a:lnSpc>
                <a:spcPts val="219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With minimal usability impact, we achieved a high-privacy, deployable disaster comms system.</a:t>
            </a:r>
          </a:p>
          <a:p>
            <a:pPr algn="l">
              <a:lnSpc>
                <a:spcPts val="219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569686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010822" y="2730902"/>
            <a:ext cx="11775243" cy="2145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620"/>
              </a:lnSpc>
            </a:pPr>
            <a:r>
              <a:rPr lang="en-US" sz="17356" i="true" spc="-867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569686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30691" y="1275794"/>
            <a:ext cx="6292219" cy="853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10"/>
              </a:lnSpc>
            </a:pPr>
            <a:r>
              <a:rPr lang="en-US" sz="6900" i="true" spc="-345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Introduction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10660687">
            <a:off x="7451371" y="-1190261"/>
            <a:ext cx="1920240" cy="2926080"/>
          </a:xfrm>
          <a:custGeom>
            <a:avLst/>
            <a:gdLst/>
            <a:ahLst/>
            <a:cxnLst/>
            <a:rect r="r" b="b" t="t" l="l"/>
            <a:pathLst>
              <a:path h="2926080" w="1920240">
                <a:moveTo>
                  <a:pt x="0" y="0"/>
                </a:moveTo>
                <a:lnTo>
                  <a:pt x="1920240" y="0"/>
                </a:lnTo>
                <a:lnTo>
                  <a:pt x="1920240" y="2926080"/>
                </a:lnTo>
                <a:lnTo>
                  <a:pt x="0" y="29260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620918" y="-853152"/>
            <a:ext cx="2812694" cy="2926080"/>
          </a:xfrm>
          <a:custGeom>
            <a:avLst/>
            <a:gdLst/>
            <a:ahLst/>
            <a:cxnLst/>
            <a:rect r="r" b="b" t="t" l="l"/>
            <a:pathLst>
              <a:path h="2926080" w="2812694">
                <a:moveTo>
                  <a:pt x="0" y="0"/>
                </a:moveTo>
                <a:lnTo>
                  <a:pt x="2812694" y="0"/>
                </a:lnTo>
                <a:lnTo>
                  <a:pt x="2812694" y="2926080"/>
                </a:lnTo>
                <a:lnTo>
                  <a:pt x="0" y="29260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3522980"/>
            <a:ext cx="9753600" cy="3126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In a disaster situation like a flood, earthquakevictims use a mobile app to send distress messages, which are relayed through drones acting as MQTT brokers to a central.</a:t>
            </a:r>
          </a:p>
          <a:p>
            <a:pPr algn="l">
              <a:lnSpc>
                <a:spcPts val="2519"/>
              </a:lnSpc>
            </a:pP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  The problem is: these messages often include personal data like names, locations, and messages – which, if intercepted or logged improperly, can violate user privacy.</a:t>
            </a:r>
          </a:p>
          <a:p>
            <a:pPr algn="l">
              <a:lnSpc>
                <a:spcPts val="2519"/>
              </a:lnSpc>
            </a:pP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 So, my goal was to simulate this flow, identify privacy threats using the LINDDUN framework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691318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850765">
            <a:off x="695011" y="-907873"/>
            <a:ext cx="4065380" cy="5195374"/>
          </a:xfrm>
          <a:custGeom>
            <a:avLst/>
            <a:gdLst/>
            <a:ahLst/>
            <a:cxnLst/>
            <a:rect r="r" b="b" t="t" l="l"/>
            <a:pathLst>
              <a:path h="5195374" w="4065380">
                <a:moveTo>
                  <a:pt x="0" y="0"/>
                </a:moveTo>
                <a:lnTo>
                  <a:pt x="4065380" y="0"/>
                </a:lnTo>
                <a:lnTo>
                  <a:pt x="4065380" y="5195374"/>
                </a:lnTo>
                <a:lnTo>
                  <a:pt x="0" y="51953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4946" y="1288662"/>
            <a:ext cx="5165511" cy="1040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2"/>
              </a:lnSpc>
            </a:pPr>
            <a:r>
              <a:rPr lang="en-US" sz="8402" i="true" spc="-420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Tools used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1520" y="3498555"/>
            <a:ext cx="6581552" cy="218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18" indent="-194309" lvl="1">
              <a:lnSpc>
                <a:spcPts val="2519"/>
              </a:lnSpc>
              <a:spcBef>
                <a:spcPct val="0"/>
              </a:spcBef>
              <a:buFont typeface="Arial"/>
              <a:buChar char="•"/>
            </a:pPr>
            <a:r>
              <a:rPr lang="en-US" sz="1799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Pyth</a:t>
            </a:r>
            <a:r>
              <a:rPr lang="en-US" b="true" sz="1799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on 3.10+</a:t>
            </a:r>
          </a:p>
          <a:p>
            <a:pPr algn="l" marL="388618" indent="-194309" lvl="1">
              <a:lnSpc>
                <a:spcPts val="251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799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paho-mqtt for MQTT client communication</a:t>
            </a:r>
          </a:p>
          <a:p>
            <a:pPr algn="l" marL="388618" indent="-194309" lvl="1">
              <a:lnSpc>
                <a:spcPts val="251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799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Mosquitto MQTT Broker (via Homebrew)</a:t>
            </a:r>
          </a:p>
          <a:p>
            <a:pPr algn="l" marL="388618" indent="-194309" lvl="1">
              <a:lnSpc>
                <a:spcPts val="251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799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Virtual Environment (venv) for dependency isolation</a:t>
            </a:r>
          </a:p>
          <a:p>
            <a:pPr algn="l" marL="388618" indent="-194309" lvl="1">
              <a:lnSpc>
                <a:spcPts val="251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799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LINDDUN privacy threat modeling framework</a:t>
            </a: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691318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4280" y="3657600"/>
            <a:ext cx="9095741" cy="2522966"/>
          </a:xfrm>
          <a:custGeom>
            <a:avLst/>
            <a:gdLst/>
            <a:ahLst/>
            <a:cxnLst/>
            <a:rect r="r" b="b" t="t" l="l"/>
            <a:pathLst>
              <a:path h="2522966" w="9095741">
                <a:moveTo>
                  <a:pt x="0" y="0"/>
                </a:moveTo>
                <a:lnTo>
                  <a:pt x="9095741" y="0"/>
                </a:lnTo>
                <a:lnTo>
                  <a:pt x="9095741" y="2522966"/>
                </a:lnTo>
                <a:lnTo>
                  <a:pt x="0" y="25229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50428" y="714278"/>
            <a:ext cx="5165511" cy="1998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2"/>
              </a:lnSpc>
            </a:pPr>
            <a:r>
              <a:rPr lang="en-US" sz="8402" i="true" spc="-420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System architecture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691318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16198" y="1931486"/>
            <a:ext cx="8921204" cy="342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3"/>
              </a:lnSpc>
            </a:pPr>
            <a:r>
              <a:rPr lang="en-US" sz="7336" i="true" spc="-366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Demo showcasing Disaster comminucation system before implementing LINDDUN framework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691318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86441" y="922020"/>
            <a:ext cx="5580718" cy="1577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76"/>
              </a:lnSpc>
            </a:pPr>
            <a:r>
              <a:rPr lang="en-US" sz="6640" i="true" spc="-332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LINDDUN Framework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31520" y="3936286"/>
            <a:ext cx="7809181" cy="1934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9258" indent="-169629" lvl="1">
              <a:lnSpc>
                <a:spcPts val="2199"/>
              </a:lnSpc>
              <a:buFont typeface="Arial"/>
              <a:buChar char="•"/>
            </a:pPr>
            <a:r>
              <a:rPr lang="en-US" sz="1571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Identifiability: user_id directly reveals a person’s identity.</a:t>
            </a:r>
          </a:p>
          <a:p>
            <a:pPr algn="l" marL="339258" indent="-169629" lvl="1">
              <a:lnSpc>
                <a:spcPts val="2199"/>
              </a:lnSpc>
              <a:spcBef>
                <a:spcPct val="0"/>
              </a:spcBef>
              <a:buFont typeface="Arial"/>
              <a:buChar char="•"/>
            </a:pPr>
            <a:r>
              <a:rPr lang="en-US" sz="1571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Linkability: Messages fr</a:t>
            </a:r>
            <a:r>
              <a:rPr lang="en-US" b="true" sz="1571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om the same user can be linked over time.</a:t>
            </a:r>
          </a:p>
          <a:p>
            <a:pPr algn="l" marL="339258" indent="-169629" lvl="1">
              <a:lnSpc>
                <a:spcPts val="21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1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Disclosure of information: Location and message are highly sensitive.</a:t>
            </a:r>
          </a:p>
          <a:p>
            <a:pPr algn="l" marL="339258" indent="-169629" lvl="1">
              <a:lnSpc>
                <a:spcPts val="21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1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Detectability: An attacker listening on disaster/alerts can detect events.</a:t>
            </a:r>
          </a:p>
          <a:p>
            <a:pPr algn="l" marL="339258" indent="-169629" lvl="1">
              <a:lnSpc>
                <a:spcPts val="21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1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Unawareness: Users don’t know how their data is used or stored.</a:t>
            </a:r>
          </a:p>
          <a:p>
            <a:pPr algn="l" marL="339258" indent="-169629" lvl="1">
              <a:lnSpc>
                <a:spcPts val="21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571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Non-repudiation: Logs could falsely be used against users.</a:t>
            </a:r>
          </a:p>
          <a:p>
            <a:pPr algn="l">
              <a:lnSpc>
                <a:spcPts val="219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806182" y="3416935"/>
            <a:ext cx="6860977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Using the LINDDUN framework these were the areas needed improvement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691318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86441" y="922020"/>
            <a:ext cx="5580718" cy="1577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76"/>
              </a:lnSpc>
            </a:pPr>
            <a:r>
              <a:rPr lang="en-US" sz="6640" i="true" spc="-332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Privacy enhancing techniques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31520" y="3814898"/>
            <a:ext cx="7836378" cy="2635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21"/>
              </a:lnSpc>
            </a:pPr>
            <a:r>
              <a:rPr lang="en-US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I implemented five privacy-enhancing tech</a:t>
            </a:r>
            <a:r>
              <a:rPr lang="en-US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nologies:</a:t>
            </a:r>
          </a:p>
          <a:p>
            <a:pPr algn="l">
              <a:lnSpc>
                <a:spcPts val="2321"/>
              </a:lnSpc>
            </a:pPr>
          </a:p>
          <a:p>
            <a:pPr algn="l" marL="357999" indent="-178999" lvl="1">
              <a:lnSpc>
                <a:spcPts val="2321"/>
              </a:lnSpc>
              <a:spcBef>
                <a:spcPct val="0"/>
              </a:spcBef>
              <a:buFont typeface="Arial"/>
              <a:buChar char="•"/>
            </a:pPr>
            <a:r>
              <a:rPr lang="en-US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Pseud</a:t>
            </a:r>
            <a:r>
              <a:rPr lang="en-US" b="true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onymization: The user_id is hashed using SHA-256.</a:t>
            </a:r>
          </a:p>
          <a:p>
            <a:pPr algn="l" marL="357999" indent="-178999" lvl="1">
              <a:lnSpc>
                <a:spcPts val="2321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Pay</a:t>
            </a:r>
            <a:r>
              <a:rPr lang="en-US" b="true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load Encryption: The message is encrypted with AES using Fernet.</a:t>
            </a:r>
          </a:p>
          <a:p>
            <a:pPr algn="l" marL="357999" indent="-178999" lvl="1">
              <a:lnSpc>
                <a:spcPts val="2321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Topi</a:t>
            </a:r>
            <a:r>
              <a:rPr lang="en-US" b="true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c Hashing: Even the topic name is hashed to hide routing intent.</a:t>
            </a:r>
          </a:p>
          <a:p>
            <a:pPr algn="l" marL="357999" indent="-178999" lvl="1">
              <a:lnSpc>
                <a:spcPts val="2321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</a:t>
            </a:r>
            <a:r>
              <a:rPr lang="en-US" b="true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ata Minimization: Only essential fields (id, loc, msg) are sent.</a:t>
            </a:r>
          </a:p>
          <a:p>
            <a:pPr algn="l" marL="357999" indent="-178999" lvl="1">
              <a:lnSpc>
                <a:spcPts val="2321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TLS Sim</a:t>
            </a:r>
            <a:r>
              <a:rPr lang="en-US" b="true" sz="1658">
                <a:solidFill>
                  <a:srgbClr val="4272B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ulation: client.tls_set() is added to simulate secure transport.</a:t>
            </a:r>
          </a:p>
          <a:p>
            <a:pPr algn="l">
              <a:lnSpc>
                <a:spcPts val="2321"/>
              </a:lnSpc>
              <a:spcBef>
                <a:spcPct val="0"/>
              </a:spcBef>
            </a:pPr>
          </a:p>
          <a:p>
            <a:pPr algn="l">
              <a:lnSpc>
                <a:spcPts val="232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691318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27680" y="1448510"/>
            <a:ext cx="5580718" cy="4608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76"/>
              </a:lnSpc>
            </a:pPr>
            <a:r>
              <a:rPr lang="en-US" sz="6640" i="true" spc="-332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Demo showcasing disaster communication system after implementing privacy enhancing techniques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691318" y="-1642556"/>
            <a:ext cx="9450884" cy="11832093"/>
          </a:xfrm>
          <a:custGeom>
            <a:avLst/>
            <a:gdLst/>
            <a:ahLst/>
            <a:cxnLst/>
            <a:rect r="r" b="b" t="t" l="l"/>
            <a:pathLst>
              <a:path h="11832093" w="9450884">
                <a:moveTo>
                  <a:pt x="0" y="0"/>
                </a:moveTo>
                <a:lnTo>
                  <a:pt x="9450884" y="0"/>
                </a:lnTo>
                <a:lnTo>
                  <a:pt x="9450884" y="11832093"/>
                </a:lnTo>
                <a:lnTo>
                  <a:pt x="0" y="11832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54006" y="392745"/>
            <a:ext cx="7389512" cy="990615"/>
            <a:chOff x="0" y="0"/>
            <a:chExt cx="2736856" cy="3668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36856" cy="366894"/>
            </a:xfrm>
            <a:custGeom>
              <a:avLst/>
              <a:gdLst/>
              <a:ahLst/>
              <a:cxnLst/>
              <a:rect r="r" b="b" t="t" l="l"/>
              <a:pathLst>
                <a:path h="366894" w="2736856">
                  <a:moveTo>
                    <a:pt x="37717" y="0"/>
                  </a:moveTo>
                  <a:lnTo>
                    <a:pt x="2699139" y="0"/>
                  </a:lnTo>
                  <a:cubicBezTo>
                    <a:pt x="2709143" y="0"/>
                    <a:pt x="2718736" y="3974"/>
                    <a:pt x="2725809" y="11047"/>
                  </a:cubicBezTo>
                  <a:cubicBezTo>
                    <a:pt x="2732882" y="18120"/>
                    <a:pt x="2736856" y="27714"/>
                    <a:pt x="2736856" y="37717"/>
                  </a:cubicBezTo>
                  <a:lnTo>
                    <a:pt x="2736856" y="329177"/>
                  </a:lnTo>
                  <a:cubicBezTo>
                    <a:pt x="2736856" y="339181"/>
                    <a:pt x="2732882" y="348774"/>
                    <a:pt x="2725809" y="355847"/>
                  </a:cubicBezTo>
                  <a:cubicBezTo>
                    <a:pt x="2718736" y="362921"/>
                    <a:pt x="2709143" y="366894"/>
                    <a:pt x="2699139" y="366894"/>
                  </a:cubicBezTo>
                  <a:lnTo>
                    <a:pt x="37717" y="366894"/>
                  </a:lnTo>
                  <a:cubicBezTo>
                    <a:pt x="27714" y="366894"/>
                    <a:pt x="18120" y="362921"/>
                    <a:pt x="11047" y="355847"/>
                  </a:cubicBezTo>
                  <a:cubicBezTo>
                    <a:pt x="3974" y="348774"/>
                    <a:pt x="0" y="339181"/>
                    <a:pt x="0" y="329177"/>
                  </a:cubicBezTo>
                  <a:lnTo>
                    <a:pt x="0" y="37717"/>
                  </a:lnTo>
                  <a:cubicBezTo>
                    <a:pt x="0" y="27714"/>
                    <a:pt x="3974" y="18120"/>
                    <a:pt x="11047" y="11047"/>
                  </a:cubicBezTo>
                  <a:cubicBezTo>
                    <a:pt x="18120" y="3974"/>
                    <a:pt x="27714" y="0"/>
                    <a:pt x="37717" y="0"/>
                  </a:cubicBezTo>
                  <a:close/>
                </a:path>
              </a:pathLst>
            </a:custGeom>
            <a:solidFill>
              <a:srgbClr val="FFD63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2736856" cy="395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61334" y="1778921"/>
            <a:ext cx="6630931" cy="4989138"/>
          </a:xfrm>
          <a:custGeom>
            <a:avLst/>
            <a:gdLst/>
            <a:ahLst/>
            <a:cxnLst/>
            <a:rect r="r" b="b" t="t" l="l"/>
            <a:pathLst>
              <a:path h="4989138" w="6630931">
                <a:moveTo>
                  <a:pt x="0" y="0"/>
                </a:moveTo>
                <a:lnTo>
                  <a:pt x="6630932" y="0"/>
                </a:lnTo>
                <a:lnTo>
                  <a:pt x="6630932" y="4989139"/>
                </a:lnTo>
                <a:lnTo>
                  <a:pt x="0" y="4989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-5197" y="438458"/>
            <a:ext cx="6924081" cy="82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76"/>
              </a:lnSpc>
            </a:pPr>
            <a:r>
              <a:rPr lang="en-US" sz="6640" i="true" spc="-332">
                <a:solidFill>
                  <a:srgbClr val="4272B6"/>
                </a:solidFill>
                <a:latin typeface="Caveat Brush"/>
                <a:ea typeface="Caveat Brush"/>
                <a:cs typeface="Caveat Brush"/>
                <a:sym typeface="Caveat Brush"/>
              </a:rPr>
              <a:t>Results [Before vs After]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DAGmQyRHEGs</dc:identifier>
  <dcterms:modified xsi:type="dcterms:W3CDTF">2011-08-01T06:04:30Z</dcterms:modified>
  <cp:revision>1</cp:revision>
  <dc:title>Final Report</dc:title>
</cp:coreProperties>
</file>

<file path=docProps/thumbnail.jpeg>
</file>